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8" r:id="rId2"/>
    <p:sldId id="266" r:id="rId3"/>
    <p:sldId id="267" r:id="rId4"/>
    <p:sldId id="270" r:id="rId5"/>
    <p:sldId id="271" r:id="rId6"/>
    <p:sldId id="272" r:id="rId7"/>
    <p:sldId id="273" r:id="rId8"/>
    <p:sldId id="274" r:id="rId9"/>
    <p:sldId id="278" r:id="rId10"/>
    <p:sldId id="279" r:id="rId11"/>
    <p:sldId id="275" r:id="rId12"/>
    <p:sldId id="269" r:id="rId13"/>
    <p:sldId id="256" r:id="rId14"/>
    <p:sldId id="257" r:id="rId15"/>
    <p:sldId id="260"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42"/>
    <p:restoredTop sz="89770"/>
  </p:normalViewPr>
  <p:slideViewPr>
    <p:cSldViewPr snapToGrid="0">
      <p:cViewPr>
        <p:scale>
          <a:sx n="91" d="100"/>
          <a:sy n="91" d="100"/>
        </p:scale>
        <p:origin x="432" y="1328"/>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13</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14</a:t>
            </a:fld>
            <a:endParaRPr lang="en-US"/>
          </a:p>
        </p:txBody>
      </p:sp>
    </p:spTree>
    <p:extLst>
      <p:ext uri="{BB962C8B-B14F-4D97-AF65-F5344CB8AC3E}">
        <p14:creationId xmlns:p14="http://schemas.microsoft.com/office/powerpoint/2010/main" val="173231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15</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p:cNvSpPr>
            <a:spLocks noGrp="1"/>
          </p:cNvSpPr>
          <p:nvPr>
            <p:ph type="sldNum" sz="quarter" idx="5"/>
          </p:nvPr>
        </p:nvSpPr>
        <p:spPr/>
        <p:txBody>
          <a:bodyPr/>
          <a:lstStyle/>
          <a:p>
            <a:fld id="{D66BF9EB-64A4-DC4D-A06C-F056DA3200C4}" type="slidenum">
              <a:rPr lang="en-US" smtClean="0"/>
              <a:t>16</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and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total return abundance (2 - 3). Data sources are listed below the covariate and more covariate details are listed in Table 2, time series for each covariate provided in supplementary information.</a:t>
            </a:r>
          </a:p>
          <a:p>
            <a:endParaRPr lang="en-US" dirty="0"/>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c)harvest d)spawner abundances. Each point represents a comparison for each calendar year and </a:t>
            </a:r>
            <a:r>
              <a:rPr lang="en-US" dirty="0" err="1"/>
              <a:t>abundance.The</a:t>
            </a:r>
            <a:r>
              <a:rPr lang="en-US" dirty="0"/>
              <a:t> dashed line represents a 1:1 comparison line, points that fall on the line are equal.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THIS PLOT -----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1/21/25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1/21/25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9.png"/><Relationship Id="rId3" Type="http://schemas.openxmlformats.org/officeDocument/2006/relationships/image" Target="../media/image80.png"/><Relationship Id="rId7" Type="http://schemas.openxmlformats.org/officeDocument/2006/relationships/image" Target="../media/image17.png"/><Relationship Id="rId12"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png"/><Relationship Id="rId5" Type="http://schemas.openxmlformats.org/officeDocument/2006/relationships/image" Target="../media/image15.png"/><Relationship Id="rId10"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18.png"/><Relationship Id="rId1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jan</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of numbers and graphs&#10;&#10;Description automatically generated with medium confidence">
            <a:extLst>
              <a:ext uri="{FF2B5EF4-FFF2-40B4-BE49-F238E27FC236}">
                <a16:creationId xmlns:a16="http://schemas.microsoft.com/office/drawing/2014/main" id="{C006D531-145F-AE1B-EC05-D8B2302302C0}"/>
              </a:ext>
            </a:extLst>
          </p:cNvPr>
          <p:cNvPicPr>
            <a:picLocks noGrp="1" noChangeAspect="1"/>
          </p:cNvPicPr>
          <p:nvPr>
            <p:ph idx="1"/>
          </p:nvPr>
        </p:nvPicPr>
        <p:blipFill>
          <a:blip r:embed="rId3"/>
          <a:stretch>
            <a:fillRect/>
          </a:stretch>
        </p:blipFill>
        <p:spPr>
          <a:xfrm>
            <a:off x="627321" y="355508"/>
            <a:ext cx="9771321" cy="6514214"/>
          </a:xfr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C0EC7B6F-914F-23C5-57AA-91ECA72E1FF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24AE-DA4E-513A-71F4-AFB947A579A7}"/>
              </a:ext>
            </a:extLst>
          </p:cNvPr>
          <p:cNvSpPr>
            <a:spLocks noGrp="1"/>
          </p:cNvSpPr>
          <p:nvPr>
            <p:ph type="title"/>
          </p:nvPr>
        </p:nvSpPr>
        <p:spPr/>
        <p:txBody>
          <a:bodyPr/>
          <a:lstStyle/>
          <a:p>
            <a:r>
              <a:rPr lang="en-US" dirty="0"/>
              <a:t>Older figure versions  </a:t>
            </a:r>
          </a:p>
        </p:txBody>
      </p:sp>
      <p:sp>
        <p:nvSpPr>
          <p:cNvPr id="3" name="Content Placeholder 2">
            <a:extLst>
              <a:ext uri="{FF2B5EF4-FFF2-40B4-BE49-F238E27FC236}">
                <a16:creationId xmlns:a16="http://schemas.microsoft.com/office/drawing/2014/main" id="{8749A341-741B-4A54-1963-48C3DB7EBE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08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DAB89CE-4355-A767-B172-49BD24B2B688}"/>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6288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arctic&#10;&#10;Description automatically generated">
            <a:extLst>
              <a:ext uri="{FF2B5EF4-FFF2-40B4-BE49-F238E27FC236}">
                <a16:creationId xmlns:a16="http://schemas.microsoft.com/office/drawing/2014/main" id="{14562684-7E33-FE6D-DB9C-B593959D1092}"/>
              </a:ext>
            </a:extLst>
          </p:cNvPr>
          <p:cNvPicPr>
            <a:picLocks noChangeAspect="1"/>
          </p:cNvPicPr>
          <p:nvPr/>
        </p:nvPicPr>
        <p:blipFill>
          <a:blip r:embed="rId3"/>
          <a:srcRect l="15115" t="3870" r="18259"/>
          <a:stretch/>
        </p:blipFill>
        <p:spPr>
          <a:xfrm>
            <a:off x="2531134" y="0"/>
            <a:ext cx="7129732" cy="685800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886934" y="95034"/>
            <a:ext cx="5756335" cy="6172612"/>
            <a:chOff x="886934" y="95034"/>
            <a:chExt cx="5756335" cy="617261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39434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32987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72163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444883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468778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886934" y="339000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1.N</a:t>
              </a:r>
              <a:r>
                <a:rPr lang="en-US" sz="2000" b="1" baseline="-25000" dirty="0">
                  <a:latin typeface="Calibri" panose="020F0502020204030204" pitchFamily="34" charset="0"/>
                  <a:cs typeface="Calibri" panose="020F0502020204030204" pitchFamily="34" charset="0"/>
                </a:rPr>
                <a:t>t,s=e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761953" y="282637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396798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455943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53145"/>
              <a:ext cx="3913860" cy="1323439"/>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Northern Bering Sea surveys  (Figure 1)</a:t>
              </a:r>
            </a:p>
            <a:p>
              <a:r>
                <a:rPr lang="en-US" sz="1400" dirty="0">
                  <a:latin typeface="Calibri Light" panose="020F0302020204030204" pitchFamily="34" charset="0"/>
                  <a:cs typeface="Calibri Light" panose="020F0302020204030204" pitchFamily="34" charset="0"/>
                </a:rPr>
                <a:t>NOAA/ADFG, Modeled Index: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539048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05027" y="5085977"/>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512830" y="1846333"/>
            <a:ext cx="4810259" cy="3200400"/>
          </a:xfrm>
          <a:prstGeom prst="arc">
            <a:avLst>
              <a:gd name="adj1" fmla="val 10972945"/>
              <a:gd name="adj2" fmla="val 21583212"/>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1264540"/>
            <a:ext cx="5552756" cy="3123670"/>
            <a:chOff x="6566178" y="557827"/>
            <a:chExt cx="5626137" cy="3123670"/>
          </a:xfrm>
        </p:grpSpPr>
        <p:sp>
          <p:nvSpPr>
            <p:cNvPr id="56" name="Hexagon 55">
              <a:extLst>
                <a:ext uri="{FF2B5EF4-FFF2-40B4-BE49-F238E27FC236}">
                  <a16:creationId xmlns:a16="http://schemas.microsoft.com/office/drawing/2014/main" id="{A3872610-6B8A-6134-A6C3-80B1113CA8C1}"/>
                </a:ext>
              </a:extLst>
            </p:cNvPr>
            <p:cNvSpPr/>
            <p:nvPr/>
          </p:nvSpPr>
          <p:spPr>
            <a:xfrm>
              <a:off x="6566178" y="557827"/>
              <a:ext cx="5626137" cy="2024106"/>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53217" y="588343"/>
              <a:ext cx="4797140" cy="3093154"/>
            </a:xfrm>
            <a:prstGeom prst="rect">
              <a:avLst/>
            </a:prstGeom>
            <a:noFill/>
          </p:spPr>
          <p:txBody>
            <a:bodyPr wrap="square">
              <a:spAutoFit/>
            </a:bodyPr>
            <a:lstStyle/>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1. Yukon river mainstem flow rate </a:t>
              </a:r>
            </a:p>
            <a:p>
              <a:r>
                <a:rPr lang="en-US" sz="1500" dirty="0">
                  <a:latin typeface="Calibri Light" panose="020F0302020204030204" pitchFamily="34" charset="0"/>
                  <a:cs typeface="Calibri Light" panose="020F0302020204030204" pitchFamily="34" charset="0"/>
                </a:rPr>
                <a:t>	USGS, Pilot Station – Figure 1</a:t>
              </a:r>
            </a:p>
            <a:p>
              <a:r>
                <a:rPr lang="en-US" sz="1500" dirty="0">
                  <a:latin typeface="Calibri Light" panose="020F0302020204030204" pitchFamily="34" charset="0"/>
                  <a:cs typeface="Calibri Light" panose="020F0302020204030204" pitchFamily="34" charset="0"/>
                </a:rPr>
                <a:t>2. N Bering Sea Summer Cumulative Degree Days </a:t>
              </a:r>
            </a:p>
            <a:p>
              <a:r>
                <a:rPr lang="en-US" sz="1500" dirty="0">
                  <a:latin typeface="Calibri Light" panose="020F0302020204030204" pitchFamily="34" charset="0"/>
                  <a:cs typeface="Calibri Light" panose="020F0302020204030204" pitchFamily="34" charset="0"/>
                </a:rPr>
                <a:t>	AKFIN, NOAA</a:t>
              </a:r>
            </a:p>
            <a:p>
              <a:r>
                <a:rPr lang="en-US" sz="1500" dirty="0">
                  <a:latin typeface="Calibri Light" panose="020F0302020204030204" pitchFamily="34" charset="0"/>
                  <a:cs typeface="Calibri Light" panose="020F0302020204030204" pitchFamily="34" charset="0"/>
                </a:rPr>
                <a:t>3. Pollock Recruitment Index</a:t>
              </a:r>
            </a:p>
            <a:p>
              <a:r>
                <a:rPr lang="en-US" sz="1500" dirty="0">
                  <a:latin typeface="Calibri Light" panose="020F0302020204030204" pitchFamily="34" charset="0"/>
                  <a:cs typeface="Calibri Light" panose="020F0302020204030204" pitchFamily="34" charset="0"/>
                </a:rPr>
                <a:t>	Ianelli et al 2024</a:t>
              </a:r>
            </a:p>
            <a:p>
              <a:r>
                <a:rPr lang="en-US" sz="1500" dirty="0">
                  <a:latin typeface="Calibri Light" panose="020F0302020204030204" pitchFamily="34" charset="0"/>
                  <a:cs typeface="Calibri Light" panose="020F0302020204030204" pitchFamily="34" charset="0"/>
                </a:rPr>
                <a:t>4.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p>
            <a:p>
              <a:endParaRPr lang="en-US" sz="1500" dirty="0">
                <a:latin typeface="Calibri Light" panose="020F0302020204030204" pitchFamily="34" charset="0"/>
                <a:cs typeface="Calibri Light" panose="020F0302020204030204" pitchFamily="34" charset="0"/>
              </a:endParaRPr>
            </a:p>
            <a:p>
              <a:pPr marL="171450" indent="-171450">
                <a:buFontTx/>
                <a:buChar char="-"/>
              </a:pPr>
              <a:endParaRPr lang="en-US" sz="1500" dirty="0">
                <a:latin typeface="Calibri Light" panose="020F0302020204030204" pitchFamily="34" charset="0"/>
                <a:cs typeface="Calibri Light" panose="020F0302020204030204" pitchFamily="34" charset="0"/>
              </a:endParaRPr>
            </a:p>
            <a:p>
              <a:br>
                <a:rPr lang="en-US" sz="1500" dirty="0">
                  <a:latin typeface="Calibri Light" panose="020F0302020204030204" pitchFamily="34" charset="0"/>
                  <a:cs typeface="Calibri Light" panose="020F0302020204030204" pitchFamily="34" charset="0"/>
                </a:rPr>
              </a:br>
              <a:endParaRPr lang="en-US" sz="1500" dirty="0">
                <a:latin typeface="Calibri Light" panose="020F0302020204030204" pitchFamily="34" charset="0"/>
                <a:cs typeface="Calibri Light" panose="020F0302020204030204" pitchFamily="34" charset="0"/>
              </a:endParaRPr>
            </a:p>
            <a:p>
              <a:pPr marL="285750" indent="-285750" rtl="0">
                <a:spcBef>
                  <a:spcPts val="0"/>
                </a:spcBef>
                <a:spcAft>
                  <a:spcPts val="0"/>
                </a:spcAft>
                <a:buFontTx/>
                <a:buChar char="-"/>
              </a:pPr>
              <a:endParaRPr lang="en-US" sz="1500" dirty="0">
                <a:latin typeface="Calibri Light" panose="020F0302020204030204" pitchFamily="34" charset="0"/>
                <a:cs typeface="Calibri Light" panose="020F0302020204030204" pitchFamily="34" charset="0"/>
              </a:endParaRP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535354" y="3708164"/>
            <a:ext cx="6673217" cy="2667469"/>
            <a:chOff x="6570296" y="2699960"/>
            <a:chExt cx="6673217" cy="2667469"/>
          </a:xfrm>
        </p:grpSpPr>
        <p:sp>
          <p:nvSpPr>
            <p:cNvPr id="60" name="Hexagon 59">
              <a:extLst>
                <a:ext uri="{FF2B5EF4-FFF2-40B4-BE49-F238E27FC236}">
                  <a16:creationId xmlns:a16="http://schemas.microsoft.com/office/drawing/2014/main" id="{74A049A5-2E06-5B0C-AD74-52B71208A986}"/>
                </a:ext>
              </a:extLst>
            </p:cNvPr>
            <p:cNvSpPr/>
            <p:nvPr/>
          </p:nvSpPr>
          <p:spPr>
            <a:xfrm>
              <a:off x="6570296" y="2699960"/>
              <a:ext cx="5626137" cy="2024106"/>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6893315" y="2735939"/>
              <a:ext cx="6350198" cy="2631490"/>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5. Pink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6.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endParaRPr lang="en-US" sz="1500" dirty="0">
                <a:latin typeface="Calibri Light" panose="020F0302020204030204" pitchFamily="34" charset="0"/>
                <a:cs typeface="Calibri Light" panose="020F0302020204030204" pitchFamily="34" charset="0"/>
              </a:endParaRP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4305" y="4729"/>
            <a:ext cx="4498539"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882951"/>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3348893"/>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4" name="Picture 3" descr="A graph of different types of data&#10;&#10;Description automatically generated with medium confidence">
            <a:extLst>
              <a:ext uri="{FF2B5EF4-FFF2-40B4-BE49-F238E27FC236}">
                <a16:creationId xmlns:a16="http://schemas.microsoft.com/office/drawing/2014/main" id="{D21B6993-D2D6-92F8-2E66-AAFEA2C8C236}"/>
              </a:ext>
            </a:extLst>
          </p:cNvPr>
          <p:cNvPicPr>
            <a:picLocks noChangeAspect="1"/>
          </p:cNvPicPr>
          <p:nvPr/>
        </p:nvPicPr>
        <p:blipFill>
          <a:blip r:embed="rId3"/>
          <a:stretch>
            <a:fillRect/>
          </a:stretch>
        </p:blipFill>
        <p:spPr>
          <a:xfrm>
            <a:off x="1257299" y="423765"/>
            <a:ext cx="9046029" cy="6461449"/>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6" name="Content Placeholder 5" descr="A screenshot of a computer&#10;&#10;AI-generated content may be incorrect.">
            <a:extLst>
              <a:ext uri="{FF2B5EF4-FFF2-40B4-BE49-F238E27FC236}">
                <a16:creationId xmlns:a16="http://schemas.microsoft.com/office/drawing/2014/main" id="{0B4BCB19-6C49-EF10-8737-1D41328F3EBA}"/>
              </a:ext>
            </a:extLst>
          </p:cNvPr>
          <p:cNvPicPr>
            <a:picLocks noGrp="1" noChangeAspect="1"/>
          </p:cNvPicPr>
          <p:nvPr>
            <p:ph idx="1"/>
          </p:nvPr>
        </p:nvPicPr>
        <p:blipFill>
          <a:blip r:embed="rId3"/>
          <a:stretch>
            <a:fillRect/>
          </a:stretch>
        </p:blipFill>
        <p:spPr>
          <a:xfrm>
            <a:off x="196947" y="14068"/>
            <a:ext cx="12001499" cy="6858000"/>
          </a:xfr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10" name="Content Placeholder 9" descr="A graph of different types of data&#10;&#10;Description automatically generated with medium confidence">
            <a:extLst>
              <a:ext uri="{FF2B5EF4-FFF2-40B4-BE49-F238E27FC236}">
                <a16:creationId xmlns:a16="http://schemas.microsoft.com/office/drawing/2014/main" id="{7720128E-494A-6462-F0E2-C0CB83C30A8B}"/>
              </a:ext>
            </a:extLst>
          </p:cNvPr>
          <p:cNvPicPr>
            <a:picLocks noGrp="1" noChangeAspect="1"/>
          </p:cNvPicPr>
          <p:nvPr>
            <p:ph idx="1"/>
          </p:nvPr>
        </p:nvPicPr>
        <p:blipFill>
          <a:blip r:embed="rId3"/>
          <a:stretch>
            <a:fillRect/>
          </a:stretch>
        </p:blipFill>
        <p:spPr>
          <a:xfrm>
            <a:off x="2011680" y="34290"/>
            <a:ext cx="6823710" cy="6823710"/>
          </a:xfr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39A13AA6-6FC7-A7AB-D6FB-5781DEA659AC}"/>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15" name="Picture 14" descr="A graph of age gap&#10;&#10;Description automatically generated">
            <a:extLst>
              <a:ext uri="{FF2B5EF4-FFF2-40B4-BE49-F238E27FC236}">
                <a16:creationId xmlns:a16="http://schemas.microsoft.com/office/drawing/2014/main" id="{A6AF52C4-ED2F-C2C9-EF8D-7C096950A2C6}"/>
              </a:ext>
            </a:extLst>
          </p:cNvPr>
          <p:cNvPicPr>
            <a:picLocks noChangeAspect="1"/>
          </p:cNvPicPr>
          <p:nvPr/>
        </p:nvPicPr>
        <p:blipFill>
          <a:blip r:embed="rId3"/>
          <a:stretch>
            <a:fillRect/>
          </a:stretch>
        </p:blipFill>
        <p:spPr>
          <a:xfrm>
            <a:off x="1909481" y="487455"/>
            <a:ext cx="8108577" cy="6081433"/>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20235</TotalTime>
  <Words>1543</Words>
  <Application>Microsoft Macintosh PowerPoint</Application>
  <PresentationFormat>Widescreen</PresentationFormat>
  <Paragraphs>111</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Aptos Display</vt:lpstr>
      <vt:lpstr>Arial</vt:lpstr>
      <vt:lpstr>Calibri</vt:lpstr>
      <vt:lpstr>Calibri Light</vt:lpstr>
      <vt:lpstr>Cambria Math</vt:lpstr>
      <vt:lpstr>Office Theme</vt:lpstr>
      <vt:lpstr>New set of figures as of jan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Older figure versions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36</cp:revision>
  <dcterms:created xsi:type="dcterms:W3CDTF">2024-11-20T18:51:47Z</dcterms:created>
  <dcterms:modified xsi:type="dcterms:W3CDTF">2025-01-22T00:10:57Z</dcterms:modified>
</cp:coreProperties>
</file>